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1" r:id="rId2"/>
    <p:sldId id="256" r:id="rId3"/>
    <p:sldId id="257" r:id="rId4"/>
    <p:sldId id="258" r:id="rId5"/>
    <p:sldId id="265" r:id="rId6"/>
    <p:sldId id="259" r:id="rId7"/>
    <p:sldId id="264" r:id="rId8"/>
    <p:sldId id="260" r:id="rId9"/>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4660"/>
  </p:normalViewPr>
  <p:slideViewPr>
    <p:cSldViewPr snapToGrid="0">
      <p:cViewPr varScale="1">
        <p:scale>
          <a:sx n="114" d="100"/>
          <a:sy n="114" d="100"/>
        </p:scale>
        <p:origin x="18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72A625-871D-42E1-B573-0358A6896FCE}"/>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0558E48B-B1CF-4E74-B1DD-FEDC9E99193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0C46A3F7-FB2D-4A58-9CA2-FA9E8FFF110C}"/>
              </a:ext>
            </a:extLst>
          </p:cNvPr>
          <p:cNvSpPr>
            <a:spLocks noGrp="1"/>
          </p:cNvSpPr>
          <p:nvPr>
            <p:ph type="dt" sz="half" idx="10"/>
          </p:nvPr>
        </p:nvSpPr>
        <p:spPr/>
        <p:txBody>
          <a:bodyPr/>
          <a:lstStyle/>
          <a:p>
            <a:fld id="{D4A91B93-EF9A-4B32-B365-F8230A306956}" type="datetimeFigureOut">
              <a:rPr kumimoji="1" lang="ja-JP" altLang="en-US" smtClean="0"/>
              <a:t>2020/11/6</a:t>
            </a:fld>
            <a:endParaRPr kumimoji="1" lang="ja-JP" altLang="en-US"/>
          </a:p>
        </p:txBody>
      </p:sp>
      <p:sp>
        <p:nvSpPr>
          <p:cNvPr id="5" name="フッター プレースホルダー 4">
            <a:extLst>
              <a:ext uri="{FF2B5EF4-FFF2-40B4-BE49-F238E27FC236}">
                <a16:creationId xmlns:a16="http://schemas.microsoft.com/office/drawing/2014/main" id="{45756B81-524E-4FE4-9F97-92998F9A0BA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37859AA-CC56-4780-A619-F53784A5178E}"/>
              </a:ext>
            </a:extLst>
          </p:cNvPr>
          <p:cNvSpPr>
            <a:spLocks noGrp="1"/>
          </p:cNvSpPr>
          <p:nvPr>
            <p:ph type="sldNum" sz="quarter" idx="12"/>
          </p:nvPr>
        </p:nvSpPr>
        <p:spPr/>
        <p:txBody>
          <a:body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17776369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4643C2-60E2-4DCA-9E29-16AE3B4893FB}"/>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A71DD3AD-0A12-4749-9138-984A4674912D}"/>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F9A963B-9642-4B15-AABE-582E7DFB2DEF}"/>
              </a:ext>
            </a:extLst>
          </p:cNvPr>
          <p:cNvSpPr>
            <a:spLocks noGrp="1"/>
          </p:cNvSpPr>
          <p:nvPr>
            <p:ph type="dt" sz="half" idx="10"/>
          </p:nvPr>
        </p:nvSpPr>
        <p:spPr/>
        <p:txBody>
          <a:bodyPr/>
          <a:lstStyle/>
          <a:p>
            <a:fld id="{D4A91B93-EF9A-4B32-B365-F8230A306956}" type="datetimeFigureOut">
              <a:rPr kumimoji="1" lang="ja-JP" altLang="en-US" smtClean="0"/>
              <a:t>2020/11/6</a:t>
            </a:fld>
            <a:endParaRPr kumimoji="1" lang="ja-JP" altLang="en-US"/>
          </a:p>
        </p:txBody>
      </p:sp>
      <p:sp>
        <p:nvSpPr>
          <p:cNvPr id="5" name="フッター プレースホルダー 4">
            <a:extLst>
              <a:ext uri="{FF2B5EF4-FFF2-40B4-BE49-F238E27FC236}">
                <a16:creationId xmlns:a16="http://schemas.microsoft.com/office/drawing/2014/main" id="{1EB41820-7C7B-41E4-A557-BE69DC9853A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46A3A3B-784B-47DA-A4F6-9FC8184CE7A4}"/>
              </a:ext>
            </a:extLst>
          </p:cNvPr>
          <p:cNvSpPr>
            <a:spLocks noGrp="1"/>
          </p:cNvSpPr>
          <p:nvPr>
            <p:ph type="sldNum" sz="quarter" idx="12"/>
          </p:nvPr>
        </p:nvSpPr>
        <p:spPr/>
        <p:txBody>
          <a:body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1645495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6630F56F-2376-44E0-A2EB-7523951A530F}"/>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FEB62D2-7DEC-466E-9FAC-79D7A2B1E2CE}"/>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C8647D9-FFD6-49D4-826E-3967E77BD400}"/>
              </a:ext>
            </a:extLst>
          </p:cNvPr>
          <p:cNvSpPr>
            <a:spLocks noGrp="1"/>
          </p:cNvSpPr>
          <p:nvPr>
            <p:ph type="dt" sz="half" idx="10"/>
          </p:nvPr>
        </p:nvSpPr>
        <p:spPr/>
        <p:txBody>
          <a:bodyPr/>
          <a:lstStyle/>
          <a:p>
            <a:fld id="{D4A91B93-EF9A-4B32-B365-F8230A306956}" type="datetimeFigureOut">
              <a:rPr kumimoji="1" lang="ja-JP" altLang="en-US" smtClean="0"/>
              <a:t>2020/11/6</a:t>
            </a:fld>
            <a:endParaRPr kumimoji="1" lang="ja-JP" altLang="en-US"/>
          </a:p>
        </p:txBody>
      </p:sp>
      <p:sp>
        <p:nvSpPr>
          <p:cNvPr id="5" name="フッター プレースホルダー 4">
            <a:extLst>
              <a:ext uri="{FF2B5EF4-FFF2-40B4-BE49-F238E27FC236}">
                <a16:creationId xmlns:a16="http://schemas.microsoft.com/office/drawing/2014/main" id="{C8151ABB-D5E7-4129-91E4-D83A1FDCEEF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D4EA225-1CBF-44BB-9AF4-79FC1740960A}"/>
              </a:ext>
            </a:extLst>
          </p:cNvPr>
          <p:cNvSpPr>
            <a:spLocks noGrp="1"/>
          </p:cNvSpPr>
          <p:nvPr>
            <p:ph type="sldNum" sz="quarter" idx="12"/>
          </p:nvPr>
        </p:nvSpPr>
        <p:spPr/>
        <p:txBody>
          <a:body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1341216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DA4AA04-CD0D-4A6E-A815-ECE721C45A36}"/>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DC6D4C6-0223-4ECA-A4BE-ECD8FA5E9379}"/>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3E268B1-38E2-403E-8533-4B5484233B59}"/>
              </a:ext>
            </a:extLst>
          </p:cNvPr>
          <p:cNvSpPr>
            <a:spLocks noGrp="1"/>
          </p:cNvSpPr>
          <p:nvPr>
            <p:ph type="dt" sz="half" idx="10"/>
          </p:nvPr>
        </p:nvSpPr>
        <p:spPr/>
        <p:txBody>
          <a:bodyPr/>
          <a:lstStyle/>
          <a:p>
            <a:fld id="{D4A91B93-EF9A-4B32-B365-F8230A306956}" type="datetimeFigureOut">
              <a:rPr kumimoji="1" lang="ja-JP" altLang="en-US" smtClean="0"/>
              <a:t>2020/11/6</a:t>
            </a:fld>
            <a:endParaRPr kumimoji="1" lang="ja-JP" altLang="en-US"/>
          </a:p>
        </p:txBody>
      </p:sp>
      <p:sp>
        <p:nvSpPr>
          <p:cNvPr id="5" name="フッター プレースホルダー 4">
            <a:extLst>
              <a:ext uri="{FF2B5EF4-FFF2-40B4-BE49-F238E27FC236}">
                <a16:creationId xmlns:a16="http://schemas.microsoft.com/office/drawing/2014/main" id="{382B5F2C-18D4-4B15-80A5-9EEE6D9400E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D56960CB-67E3-49A1-A674-B02AC6ADBDBD}"/>
              </a:ext>
            </a:extLst>
          </p:cNvPr>
          <p:cNvSpPr>
            <a:spLocks noGrp="1"/>
          </p:cNvSpPr>
          <p:nvPr>
            <p:ph type="sldNum" sz="quarter" idx="12"/>
          </p:nvPr>
        </p:nvSpPr>
        <p:spPr/>
        <p:txBody>
          <a:body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24947168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21FD5B2-FA84-4C0F-9993-C887FDBA158F}"/>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549CFC1E-2AFC-4EE3-8C8B-7127971B30D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82AD2FB3-C107-474F-9A25-3C40A58F62A9}"/>
              </a:ext>
            </a:extLst>
          </p:cNvPr>
          <p:cNvSpPr>
            <a:spLocks noGrp="1"/>
          </p:cNvSpPr>
          <p:nvPr>
            <p:ph type="dt" sz="half" idx="10"/>
          </p:nvPr>
        </p:nvSpPr>
        <p:spPr/>
        <p:txBody>
          <a:bodyPr/>
          <a:lstStyle/>
          <a:p>
            <a:fld id="{D4A91B93-EF9A-4B32-B365-F8230A306956}" type="datetimeFigureOut">
              <a:rPr kumimoji="1" lang="ja-JP" altLang="en-US" smtClean="0"/>
              <a:t>2020/11/6</a:t>
            </a:fld>
            <a:endParaRPr kumimoji="1" lang="ja-JP" altLang="en-US"/>
          </a:p>
        </p:txBody>
      </p:sp>
      <p:sp>
        <p:nvSpPr>
          <p:cNvPr id="5" name="フッター プレースホルダー 4">
            <a:extLst>
              <a:ext uri="{FF2B5EF4-FFF2-40B4-BE49-F238E27FC236}">
                <a16:creationId xmlns:a16="http://schemas.microsoft.com/office/drawing/2014/main" id="{D3430A28-124B-4C8D-83E3-919E54F0D19E}"/>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830897C-36D5-4398-BE4F-38C326D7DF4F}"/>
              </a:ext>
            </a:extLst>
          </p:cNvPr>
          <p:cNvSpPr>
            <a:spLocks noGrp="1"/>
          </p:cNvSpPr>
          <p:nvPr>
            <p:ph type="sldNum" sz="quarter" idx="12"/>
          </p:nvPr>
        </p:nvSpPr>
        <p:spPr/>
        <p:txBody>
          <a:body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340086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2386289-FBCF-4364-A373-F1ECBE136141}"/>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EFB0CC3-5AD1-4C3C-9AE2-F2FA5D052C57}"/>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04CC5A2E-43B6-4F47-AC46-9E22E72DE19E}"/>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EBA78388-FB4B-46B0-A84D-1BBC2C017E76}"/>
              </a:ext>
            </a:extLst>
          </p:cNvPr>
          <p:cNvSpPr>
            <a:spLocks noGrp="1"/>
          </p:cNvSpPr>
          <p:nvPr>
            <p:ph type="dt" sz="half" idx="10"/>
          </p:nvPr>
        </p:nvSpPr>
        <p:spPr/>
        <p:txBody>
          <a:bodyPr/>
          <a:lstStyle/>
          <a:p>
            <a:fld id="{D4A91B93-EF9A-4B32-B365-F8230A306956}" type="datetimeFigureOut">
              <a:rPr kumimoji="1" lang="ja-JP" altLang="en-US" smtClean="0"/>
              <a:t>2020/11/6</a:t>
            </a:fld>
            <a:endParaRPr kumimoji="1" lang="ja-JP" altLang="en-US"/>
          </a:p>
        </p:txBody>
      </p:sp>
      <p:sp>
        <p:nvSpPr>
          <p:cNvPr id="6" name="フッター プレースホルダー 5">
            <a:extLst>
              <a:ext uri="{FF2B5EF4-FFF2-40B4-BE49-F238E27FC236}">
                <a16:creationId xmlns:a16="http://schemas.microsoft.com/office/drawing/2014/main" id="{5CCB08AC-3528-4562-8435-2C3767281FCE}"/>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8584A385-8390-4467-8E5E-3E89FCDFB4C9}"/>
              </a:ext>
            </a:extLst>
          </p:cNvPr>
          <p:cNvSpPr>
            <a:spLocks noGrp="1"/>
          </p:cNvSpPr>
          <p:nvPr>
            <p:ph type="sldNum" sz="quarter" idx="12"/>
          </p:nvPr>
        </p:nvSpPr>
        <p:spPr/>
        <p:txBody>
          <a:body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21580176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3DF3DF9-F7F2-4A7E-9557-2F4DD7AA181D}"/>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51C3D9C7-E3F5-4F9B-9B76-AC865B912A7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DF275EA8-3AEE-43FA-83F0-4BB408ED7017}"/>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11008F91-6A47-4209-AC36-54D078A2DF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FD88EEC4-861D-4463-89AB-26B1F5E7DCF3}"/>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39A4DF21-CACD-462E-8819-33C07995ADBB}"/>
              </a:ext>
            </a:extLst>
          </p:cNvPr>
          <p:cNvSpPr>
            <a:spLocks noGrp="1"/>
          </p:cNvSpPr>
          <p:nvPr>
            <p:ph type="dt" sz="half" idx="10"/>
          </p:nvPr>
        </p:nvSpPr>
        <p:spPr/>
        <p:txBody>
          <a:bodyPr/>
          <a:lstStyle/>
          <a:p>
            <a:fld id="{D4A91B93-EF9A-4B32-B365-F8230A306956}" type="datetimeFigureOut">
              <a:rPr kumimoji="1" lang="ja-JP" altLang="en-US" smtClean="0"/>
              <a:t>2020/11/6</a:t>
            </a:fld>
            <a:endParaRPr kumimoji="1" lang="ja-JP" altLang="en-US"/>
          </a:p>
        </p:txBody>
      </p:sp>
      <p:sp>
        <p:nvSpPr>
          <p:cNvPr id="8" name="フッター プレースホルダー 7">
            <a:extLst>
              <a:ext uri="{FF2B5EF4-FFF2-40B4-BE49-F238E27FC236}">
                <a16:creationId xmlns:a16="http://schemas.microsoft.com/office/drawing/2014/main" id="{11542F49-B015-441A-A122-CEC879366FCB}"/>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133D17E0-12A4-4D87-8F31-80785AEF7C4F}"/>
              </a:ext>
            </a:extLst>
          </p:cNvPr>
          <p:cNvSpPr>
            <a:spLocks noGrp="1"/>
          </p:cNvSpPr>
          <p:nvPr>
            <p:ph type="sldNum" sz="quarter" idx="12"/>
          </p:nvPr>
        </p:nvSpPr>
        <p:spPr/>
        <p:txBody>
          <a:body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38359756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780BAE5-6CB0-46F5-B4B4-C082CE6CF792}"/>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0919B183-5DF3-47B4-BF9B-C38AB0648266}"/>
              </a:ext>
            </a:extLst>
          </p:cNvPr>
          <p:cNvSpPr>
            <a:spLocks noGrp="1"/>
          </p:cNvSpPr>
          <p:nvPr>
            <p:ph type="dt" sz="half" idx="10"/>
          </p:nvPr>
        </p:nvSpPr>
        <p:spPr/>
        <p:txBody>
          <a:bodyPr/>
          <a:lstStyle/>
          <a:p>
            <a:fld id="{D4A91B93-EF9A-4B32-B365-F8230A306956}" type="datetimeFigureOut">
              <a:rPr kumimoji="1" lang="ja-JP" altLang="en-US" smtClean="0"/>
              <a:t>2020/11/6</a:t>
            </a:fld>
            <a:endParaRPr kumimoji="1" lang="ja-JP" altLang="en-US"/>
          </a:p>
        </p:txBody>
      </p:sp>
      <p:sp>
        <p:nvSpPr>
          <p:cNvPr id="4" name="フッター プレースホルダー 3">
            <a:extLst>
              <a:ext uri="{FF2B5EF4-FFF2-40B4-BE49-F238E27FC236}">
                <a16:creationId xmlns:a16="http://schemas.microsoft.com/office/drawing/2014/main" id="{0AE5D24B-464C-47FF-BBED-BC4839362028}"/>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6A114B98-6577-4BEA-BE4A-23E171B99BFC}"/>
              </a:ext>
            </a:extLst>
          </p:cNvPr>
          <p:cNvSpPr>
            <a:spLocks noGrp="1"/>
          </p:cNvSpPr>
          <p:nvPr>
            <p:ph type="sldNum" sz="quarter" idx="12"/>
          </p:nvPr>
        </p:nvSpPr>
        <p:spPr/>
        <p:txBody>
          <a:body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42889467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57075E2E-F735-4E8B-99A6-61BB9D069223}"/>
              </a:ext>
            </a:extLst>
          </p:cNvPr>
          <p:cNvSpPr>
            <a:spLocks noGrp="1"/>
          </p:cNvSpPr>
          <p:nvPr>
            <p:ph type="dt" sz="half" idx="10"/>
          </p:nvPr>
        </p:nvSpPr>
        <p:spPr/>
        <p:txBody>
          <a:bodyPr/>
          <a:lstStyle/>
          <a:p>
            <a:fld id="{D4A91B93-EF9A-4B32-B365-F8230A306956}" type="datetimeFigureOut">
              <a:rPr kumimoji="1" lang="ja-JP" altLang="en-US" smtClean="0"/>
              <a:t>2020/11/6</a:t>
            </a:fld>
            <a:endParaRPr kumimoji="1" lang="ja-JP" altLang="en-US"/>
          </a:p>
        </p:txBody>
      </p:sp>
      <p:sp>
        <p:nvSpPr>
          <p:cNvPr id="3" name="フッター プレースホルダー 2">
            <a:extLst>
              <a:ext uri="{FF2B5EF4-FFF2-40B4-BE49-F238E27FC236}">
                <a16:creationId xmlns:a16="http://schemas.microsoft.com/office/drawing/2014/main" id="{E4030888-289D-494B-A33B-63E5E7A22595}"/>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E9A01365-7378-4075-A779-B66477211123}"/>
              </a:ext>
            </a:extLst>
          </p:cNvPr>
          <p:cNvSpPr>
            <a:spLocks noGrp="1"/>
          </p:cNvSpPr>
          <p:nvPr>
            <p:ph type="sldNum" sz="quarter" idx="12"/>
          </p:nvPr>
        </p:nvSpPr>
        <p:spPr/>
        <p:txBody>
          <a:body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42060618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3A4E426-8BD8-40EF-9A1E-5D8384F4784F}"/>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D676949-B6B4-4753-B21D-08B733E1E6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CBD66BB0-6715-4A6B-A4A5-7D5394083B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C4E52D4A-4754-4B07-85D9-F5C83C15224B}"/>
              </a:ext>
            </a:extLst>
          </p:cNvPr>
          <p:cNvSpPr>
            <a:spLocks noGrp="1"/>
          </p:cNvSpPr>
          <p:nvPr>
            <p:ph type="dt" sz="half" idx="10"/>
          </p:nvPr>
        </p:nvSpPr>
        <p:spPr/>
        <p:txBody>
          <a:bodyPr/>
          <a:lstStyle/>
          <a:p>
            <a:fld id="{D4A91B93-EF9A-4B32-B365-F8230A306956}" type="datetimeFigureOut">
              <a:rPr kumimoji="1" lang="ja-JP" altLang="en-US" smtClean="0"/>
              <a:t>2020/11/6</a:t>
            </a:fld>
            <a:endParaRPr kumimoji="1" lang="ja-JP" altLang="en-US"/>
          </a:p>
        </p:txBody>
      </p:sp>
      <p:sp>
        <p:nvSpPr>
          <p:cNvPr id="6" name="フッター プレースホルダー 5">
            <a:extLst>
              <a:ext uri="{FF2B5EF4-FFF2-40B4-BE49-F238E27FC236}">
                <a16:creationId xmlns:a16="http://schemas.microsoft.com/office/drawing/2014/main" id="{EF5E2D7C-6AB3-4902-8A31-EC9C4D866768}"/>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CE3CB306-96FC-4328-B259-D2A944B0FF1D}"/>
              </a:ext>
            </a:extLst>
          </p:cNvPr>
          <p:cNvSpPr>
            <a:spLocks noGrp="1"/>
          </p:cNvSpPr>
          <p:nvPr>
            <p:ph type="sldNum" sz="quarter" idx="12"/>
          </p:nvPr>
        </p:nvSpPr>
        <p:spPr/>
        <p:txBody>
          <a:body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33344906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51188C8-99DA-4B91-869C-15BA0EFF6B47}"/>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94B824B3-9ABD-48C5-8DE4-942EA3D96AE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C2875B12-7B42-4D7B-90BC-FB969498A3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90BD284B-FAB4-48CD-A8AE-04E0620490E2}"/>
              </a:ext>
            </a:extLst>
          </p:cNvPr>
          <p:cNvSpPr>
            <a:spLocks noGrp="1"/>
          </p:cNvSpPr>
          <p:nvPr>
            <p:ph type="dt" sz="half" idx="10"/>
          </p:nvPr>
        </p:nvSpPr>
        <p:spPr/>
        <p:txBody>
          <a:bodyPr/>
          <a:lstStyle/>
          <a:p>
            <a:fld id="{D4A91B93-EF9A-4B32-B365-F8230A306956}" type="datetimeFigureOut">
              <a:rPr kumimoji="1" lang="ja-JP" altLang="en-US" smtClean="0"/>
              <a:t>2020/11/6</a:t>
            </a:fld>
            <a:endParaRPr kumimoji="1" lang="ja-JP" altLang="en-US"/>
          </a:p>
        </p:txBody>
      </p:sp>
      <p:sp>
        <p:nvSpPr>
          <p:cNvPr id="6" name="フッター プレースホルダー 5">
            <a:extLst>
              <a:ext uri="{FF2B5EF4-FFF2-40B4-BE49-F238E27FC236}">
                <a16:creationId xmlns:a16="http://schemas.microsoft.com/office/drawing/2014/main" id="{41D54E95-966A-47F1-BD00-E6DEAE5B01A8}"/>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B5D25D1C-C818-4CAD-A65C-91459CA3DBE7}"/>
              </a:ext>
            </a:extLst>
          </p:cNvPr>
          <p:cNvSpPr>
            <a:spLocks noGrp="1"/>
          </p:cNvSpPr>
          <p:nvPr>
            <p:ph type="sldNum" sz="quarter" idx="12"/>
          </p:nvPr>
        </p:nvSpPr>
        <p:spPr/>
        <p:txBody>
          <a:body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41331190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0095214D-AB77-4D4F-B676-3A7E4828610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ECFFA849-9901-4A4B-8A4E-EDB89EA575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13A3FB0-568C-4D99-A6D9-ECF5078262D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A91B93-EF9A-4B32-B365-F8230A306956}" type="datetimeFigureOut">
              <a:rPr kumimoji="1" lang="ja-JP" altLang="en-US" smtClean="0"/>
              <a:t>2020/11/6</a:t>
            </a:fld>
            <a:endParaRPr kumimoji="1" lang="ja-JP" altLang="en-US"/>
          </a:p>
        </p:txBody>
      </p:sp>
      <p:sp>
        <p:nvSpPr>
          <p:cNvPr id="5" name="フッター プレースホルダー 4">
            <a:extLst>
              <a:ext uri="{FF2B5EF4-FFF2-40B4-BE49-F238E27FC236}">
                <a16:creationId xmlns:a16="http://schemas.microsoft.com/office/drawing/2014/main" id="{45866BE3-87DF-45AA-87B3-8F2E2634487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00A3FA90-F772-4B34-88AA-47B4A787118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33F898-5DDD-4218-BCE5-432ED5AC4EAC}" type="slidenum">
              <a:rPr kumimoji="1" lang="ja-JP" altLang="en-US" smtClean="0"/>
              <a:t>‹#›</a:t>
            </a:fld>
            <a:endParaRPr kumimoji="1" lang="ja-JP" altLang="en-US"/>
          </a:p>
        </p:txBody>
      </p:sp>
    </p:spTree>
    <p:extLst>
      <p:ext uri="{BB962C8B-B14F-4D97-AF65-F5344CB8AC3E}">
        <p14:creationId xmlns:p14="http://schemas.microsoft.com/office/powerpoint/2010/main" val="40767594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microsoft.com/office/2017/06/relationships/model3d" Target="../media/model3d1.glb"/><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テキスト が含まれている画像&#10;&#10;自動的に生成された説明">
            <a:extLst>
              <a:ext uri="{FF2B5EF4-FFF2-40B4-BE49-F238E27FC236}">
                <a16:creationId xmlns:a16="http://schemas.microsoft.com/office/drawing/2014/main" id="{24997924-8DA4-4769-8A7E-53CAE22781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8" y="480"/>
            <a:ext cx="12313927" cy="6925614"/>
          </a:xfrm>
          <a:prstGeom prst="rect">
            <a:avLst/>
          </a:prstGeom>
        </p:spPr>
      </p:pic>
    </p:spTree>
    <p:extLst>
      <p:ext uri="{BB962C8B-B14F-4D97-AF65-F5344CB8AC3E}">
        <p14:creationId xmlns:p14="http://schemas.microsoft.com/office/powerpoint/2010/main" val="25557270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432655F-BD70-4DAA-9AD5-F22AF7C1ADA1}"/>
              </a:ext>
            </a:extLst>
          </p:cNvPr>
          <p:cNvSpPr>
            <a:spLocks noGrp="1"/>
          </p:cNvSpPr>
          <p:nvPr>
            <p:ph type="ctrTitle"/>
          </p:nvPr>
        </p:nvSpPr>
        <p:spPr>
          <a:xfrm>
            <a:off x="1653363" y="365760"/>
            <a:ext cx="9367203" cy="1188720"/>
          </a:xfrm>
        </p:spPr>
        <p:txBody>
          <a:bodyPr vert="horz" lIns="91440" tIns="45720" rIns="91440" bIns="45720" rtlCol="0" anchor="ctr">
            <a:normAutofit/>
          </a:bodyPr>
          <a:lstStyle/>
          <a:p>
            <a:pPr algn="l"/>
            <a:r>
              <a:rPr kumimoji="1" lang="en-US" altLang="ja-JP" sz="4400" kern="1200" dirty="0">
                <a:solidFill>
                  <a:schemeClr val="tx1"/>
                </a:solidFill>
                <a:latin typeface="+mj-lt"/>
                <a:ea typeface="+mj-ea"/>
                <a:cs typeface="+mj-cs"/>
              </a:rPr>
              <a:t>“</a:t>
            </a:r>
            <a:r>
              <a:rPr kumimoji="1" lang="ja-JP" altLang="en-US" sz="4400" kern="1200" dirty="0">
                <a:solidFill>
                  <a:schemeClr val="tx1"/>
                </a:solidFill>
                <a:latin typeface="+mj-lt"/>
                <a:ea typeface="+mj-ea"/>
                <a:cs typeface="+mj-cs"/>
              </a:rPr>
              <a:t>デダック</a:t>
            </a:r>
            <a:r>
              <a:rPr kumimoji="1" lang="en-US" altLang="ja-JP" sz="4400" kern="1200" dirty="0">
                <a:solidFill>
                  <a:schemeClr val="tx1"/>
                </a:solidFill>
                <a:latin typeface="+mj-lt"/>
                <a:ea typeface="+mj-ea"/>
                <a:cs typeface="+mj-cs"/>
              </a:rPr>
              <a:t>”</a:t>
            </a: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字幕 2">
            <a:extLst>
              <a:ext uri="{FF2B5EF4-FFF2-40B4-BE49-F238E27FC236}">
                <a16:creationId xmlns:a16="http://schemas.microsoft.com/office/drawing/2014/main" id="{3207B938-CCCE-4DBB-9CF5-5926847B8A2B}"/>
              </a:ext>
            </a:extLst>
          </p:cNvPr>
          <p:cNvSpPr>
            <a:spLocks noGrp="1"/>
          </p:cNvSpPr>
          <p:nvPr>
            <p:ph type="subTitle" idx="1"/>
          </p:nvPr>
        </p:nvSpPr>
        <p:spPr>
          <a:xfrm>
            <a:off x="1653363" y="2176272"/>
            <a:ext cx="9367204" cy="4041648"/>
          </a:xfrm>
        </p:spPr>
        <p:txBody>
          <a:bodyPr vert="horz" lIns="91440" tIns="45720" rIns="91440" bIns="45720" rtlCol="0" anchor="t">
            <a:normAutofit/>
          </a:bodyPr>
          <a:lstStyle/>
          <a:p>
            <a:pPr indent="-228600">
              <a:buFont typeface="Arial" panose="020B0604020202020204" pitchFamily="34" charset="0"/>
              <a:buChar char="•"/>
            </a:pPr>
            <a:r>
              <a:rPr kumimoji="1" lang="ja-JP" altLang="en-US" sz="3200" dirty="0"/>
              <a:t>チーム</a:t>
            </a:r>
            <a:r>
              <a:rPr kumimoji="1" lang="en-US" altLang="ja-JP" sz="3200" dirty="0"/>
              <a:t>:D_2006</a:t>
            </a:r>
          </a:p>
          <a:p>
            <a:pPr indent="-228600" algn="l">
              <a:buFont typeface="Arial" panose="020B0604020202020204" pitchFamily="34" charset="0"/>
              <a:buChar char="•"/>
            </a:pPr>
            <a:endParaRPr kumimoji="1" lang="en-US" altLang="ja-JP" dirty="0"/>
          </a:p>
          <a:p>
            <a:r>
              <a:rPr lang="ja-JP" altLang="en-US" dirty="0"/>
              <a:t>中尾龍矢　　　　　 </a:t>
            </a:r>
            <a:r>
              <a:rPr lang="en-US" altLang="ja-JP" dirty="0"/>
              <a:t>:</a:t>
            </a:r>
            <a:r>
              <a:rPr lang="ja-JP" altLang="en-US" dirty="0"/>
              <a:t>アルゴリズム担当</a:t>
            </a:r>
          </a:p>
          <a:p>
            <a:r>
              <a:rPr lang="ja-JP" altLang="en-US" dirty="0"/>
              <a:t>伊地知翔也　　　　 </a:t>
            </a:r>
            <a:r>
              <a:rPr lang="en-US" altLang="ja-JP" dirty="0"/>
              <a:t>:UI</a:t>
            </a:r>
            <a:r>
              <a:rPr lang="ja-JP" altLang="en-US" dirty="0"/>
              <a:t>兼サーバー構築</a:t>
            </a:r>
            <a:endParaRPr lang="en-US" altLang="ja-JP" dirty="0"/>
          </a:p>
          <a:p>
            <a:r>
              <a:rPr lang="ja-JP" altLang="en-US" dirty="0"/>
              <a:t>パニアグアカルロス </a:t>
            </a:r>
            <a:r>
              <a:rPr lang="en-US" altLang="ja-JP" dirty="0"/>
              <a:t>:UI</a:t>
            </a:r>
            <a:r>
              <a:rPr lang="ja-JP" altLang="en-US" dirty="0"/>
              <a:t>担当</a:t>
            </a:r>
          </a:p>
          <a:p>
            <a:pPr indent="-228600" algn="l">
              <a:buFont typeface="Arial" panose="020B0604020202020204" pitchFamily="34" charset="0"/>
              <a:buChar char="•"/>
            </a:pPr>
            <a:endParaRPr kumimoji="1" lang="en-US" altLang="ja-JP" dirty="0"/>
          </a:p>
        </p:txBody>
      </p:sp>
    </p:spTree>
    <p:extLst>
      <p:ext uri="{BB962C8B-B14F-4D97-AF65-F5344CB8AC3E}">
        <p14:creationId xmlns:p14="http://schemas.microsoft.com/office/powerpoint/2010/main" val="24328494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4E114E-E3E3-4470-A838-8093278B034C}"/>
              </a:ext>
            </a:extLst>
          </p:cNvPr>
          <p:cNvSpPr>
            <a:spLocks noGrp="1"/>
          </p:cNvSpPr>
          <p:nvPr>
            <p:ph type="title"/>
          </p:nvPr>
        </p:nvSpPr>
        <p:spPr>
          <a:xfrm>
            <a:off x="4395832" y="629268"/>
            <a:ext cx="7796148" cy="754909"/>
          </a:xfrm>
        </p:spPr>
        <p:txBody>
          <a:bodyPr anchor="b">
            <a:normAutofit/>
          </a:bodyPr>
          <a:lstStyle/>
          <a:p>
            <a:r>
              <a:rPr kumimoji="1" lang="ja-JP" altLang="en-US" sz="3800" dirty="0"/>
              <a:t>「ラバーダック・デバッグ」とは</a:t>
            </a:r>
          </a:p>
        </p:txBody>
      </p:sp>
      <p:sp>
        <p:nvSpPr>
          <p:cNvPr id="3" name="コンテンツ プレースホルダー 2">
            <a:extLst>
              <a:ext uri="{FF2B5EF4-FFF2-40B4-BE49-F238E27FC236}">
                <a16:creationId xmlns:a16="http://schemas.microsoft.com/office/drawing/2014/main" id="{5AECCC94-55B8-414A-B9D6-0AA494411C46}"/>
              </a:ext>
            </a:extLst>
          </p:cNvPr>
          <p:cNvSpPr>
            <a:spLocks noGrp="1"/>
          </p:cNvSpPr>
          <p:nvPr>
            <p:ph idx="1"/>
          </p:nvPr>
        </p:nvSpPr>
        <p:spPr>
          <a:xfrm>
            <a:off x="4965431" y="2438400"/>
            <a:ext cx="6586489" cy="3785419"/>
          </a:xfrm>
        </p:spPr>
        <p:txBody>
          <a:bodyPr>
            <a:normAutofit/>
          </a:bodyPr>
          <a:lstStyle/>
          <a:p>
            <a:r>
              <a:rPr lang="ja-JP" altLang="en-US" sz="2000" dirty="0"/>
              <a:t>ソフトウェア工学の一つの手法で、ゴム製アヒル人形にコードの説明を一行ずつを行い、その過程で解決策を得るというもの</a:t>
            </a:r>
            <a:endParaRPr lang="en-US" altLang="ja-JP" sz="2000" dirty="0"/>
          </a:p>
          <a:p>
            <a:r>
              <a:rPr lang="ja-JP" altLang="en-US" sz="2000" dirty="0"/>
              <a:t>この手法のメリットは、プログラマが自身のコードについて、達成したい目的と意図を言語化する過程にある。（アヒル人形をプログラム初心者として捉え、）相手が正しく理解できるように様々な表現や着眼点を模索することで、新たな解決策と深い理解へ繋がることができる。</a:t>
            </a:r>
          </a:p>
        </p:txBody>
      </p:sp>
      <p:pic>
        <p:nvPicPr>
          <p:cNvPr id="5" name="Picture 4">
            <a:extLst>
              <a:ext uri="{FF2B5EF4-FFF2-40B4-BE49-F238E27FC236}">
                <a16:creationId xmlns:a16="http://schemas.microsoft.com/office/drawing/2014/main" id="{E5148A2E-0E05-4143-88AB-5AB474E28AB6}"/>
              </a:ext>
            </a:extLst>
          </p:cNvPr>
          <p:cNvPicPr>
            <a:picLocks noChangeAspect="1"/>
          </p:cNvPicPr>
          <p:nvPr/>
        </p:nvPicPr>
        <p:blipFill rotWithShape="1">
          <a:blip r:embed="rId2"/>
          <a:srcRect l="51344" r="7086"/>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F5E83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52309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B0D0CE7-D5B6-4433-A3C4-C1D60A8C2029}"/>
              </a:ext>
            </a:extLst>
          </p:cNvPr>
          <p:cNvSpPr>
            <a:spLocks noGrp="1"/>
          </p:cNvSpPr>
          <p:nvPr>
            <p:ph type="title"/>
          </p:nvPr>
        </p:nvSpPr>
        <p:spPr>
          <a:xfrm>
            <a:off x="841249" y="365760"/>
            <a:ext cx="9912072" cy="1188404"/>
          </a:xfrm>
        </p:spPr>
        <p:txBody>
          <a:bodyPr>
            <a:normAutofit/>
          </a:bodyPr>
          <a:lstStyle/>
          <a:p>
            <a:r>
              <a:rPr kumimoji="1" lang="ja-JP" altLang="en-US" dirty="0"/>
              <a:t>問題点：</a:t>
            </a:r>
          </a:p>
        </p:txBody>
      </p:sp>
      <p:sp>
        <p:nvSpPr>
          <p:cNvPr id="8" name="Freeform: Shape 7">
            <a:extLst>
              <a:ext uri="{FF2B5EF4-FFF2-40B4-BE49-F238E27FC236}">
                <a16:creationId xmlns:a16="http://schemas.microsoft.com/office/drawing/2014/main" id="{F0BC1D9E-4401-4EC0-88FD-ED103CB57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0670" y="2"/>
            <a:ext cx="1191330" cy="1511301"/>
          </a:xfrm>
          <a:custGeom>
            <a:avLst/>
            <a:gdLst>
              <a:gd name="connsiteX0" fmla="*/ 697617 w 1191330"/>
              <a:gd name="connsiteY0" fmla="*/ 0 h 1511301"/>
              <a:gd name="connsiteX1" fmla="*/ 1191330 w 1191330"/>
              <a:gd name="connsiteY1" fmla="*/ 0 h 1511301"/>
              <a:gd name="connsiteX2" fmla="*/ 1191330 w 1191330"/>
              <a:gd name="connsiteY2" fmla="*/ 1511301 h 1511301"/>
              <a:gd name="connsiteX3" fmla="*/ 0 w 1191330"/>
              <a:gd name="connsiteY3" fmla="*/ 1511301 h 1511301"/>
            </a:gdLst>
            <a:ahLst/>
            <a:cxnLst>
              <a:cxn ang="0">
                <a:pos x="connsiteX0" y="connsiteY0"/>
              </a:cxn>
              <a:cxn ang="0">
                <a:pos x="connsiteX1" y="connsiteY1"/>
              </a:cxn>
              <a:cxn ang="0">
                <a:pos x="connsiteX2" y="connsiteY2"/>
              </a:cxn>
              <a:cxn ang="0">
                <a:pos x="connsiteX3" y="connsiteY3"/>
              </a:cxn>
            </a:cxnLst>
            <a:rect l="l" t="t" r="r" b="b"/>
            <a:pathLst>
              <a:path w="1191330" h="1511301">
                <a:moveTo>
                  <a:pt x="697617" y="0"/>
                </a:moveTo>
                <a:lnTo>
                  <a:pt x="1191330" y="0"/>
                </a:lnTo>
                <a:lnTo>
                  <a:pt x="1191330" y="1511301"/>
                </a:lnTo>
                <a:lnTo>
                  <a:pt x="0" y="1511301"/>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6200B311-3585-4069-AAC6-CD443FA5B8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3986" y="1690688"/>
            <a:ext cx="3668014" cy="5167312"/>
          </a:xfrm>
          <a:custGeom>
            <a:avLst/>
            <a:gdLst>
              <a:gd name="connsiteX0" fmla="*/ 2391664 w 3668014"/>
              <a:gd name="connsiteY0" fmla="*/ 0 h 5167312"/>
              <a:gd name="connsiteX1" fmla="*/ 3668014 w 3668014"/>
              <a:gd name="connsiteY1" fmla="*/ 0 h 5167312"/>
              <a:gd name="connsiteX2" fmla="*/ 3668014 w 3668014"/>
              <a:gd name="connsiteY2" fmla="*/ 5167312 h 5167312"/>
              <a:gd name="connsiteX3" fmla="*/ 0 w 3668014"/>
              <a:gd name="connsiteY3" fmla="*/ 5167312 h 5167312"/>
              <a:gd name="connsiteX4" fmla="*/ 2393879 w 3668014"/>
              <a:gd name="connsiteY4" fmla="*/ 952 h 5167312"/>
              <a:gd name="connsiteX5" fmla="*/ 2391664 w 366801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8014" h="5167312">
                <a:moveTo>
                  <a:pt x="2391664" y="0"/>
                </a:moveTo>
                <a:lnTo>
                  <a:pt x="3668014" y="0"/>
                </a:lnTo>
                <a:lnTo>
                  <a:pt x="3668014" y="5167312"/>
                </a:lnTo>
                <a:lnTo>
                  <a:pt x="0" y="5167312"/>
                </a:lnTo>
                <a:lnTo>
                  <a:pt x="2393879" y="952"/>
                </a:lnTo>
                <a:lnTo>
                  <a:pt x="2391664" y="952"/>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B0AAF7C9-094E-400C-A428-F6C2262F6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0688"/>
            <a:ext cx="10753320" cy="5167312"/>
          </a:xfrm>
          <a:custGeom>
            <a:avLst/>
            <a:gdLst>
              <a:gd name="connsiteX0" fmla="*/ 0 w 10753320"/>
              <a:gd name="connsiteY0" fmla="*/ 0 h 5167312"/>
              <a:gd name="connsiteX1" fmla="*/ 9680943 w 10753320"/>
              <a:gd name="connsiteY1" fmla="*/ 0 h 5167312"/>
              <a:gd name="connsiteX2" fmla="*/ 9680223 w 10753320"/>
              <a:gd name="connsiteY2" fmla="*/ 952 h 5167312"/>
              <a:gd name="connsiteX3" fmla="*/ 10753320 w 10753320"/>
              <a:gd name="connsiteY3" fmla="*/ 952 h 5167312"/>
              <a:gd name="connsiteX4" fmla="*/ 8359441 w 10753320"/>
              <a:gd name="connsiteY4" fmla="*/ 5167312 h 5167312"/>
              <a:gd name="connsiteX5" fmla="*/ 4821866 w 10753320"/>
              <a:gd name="connsiteY5" fmla="*/ 5167312 h 5167312"/>
              <a:gd name="connsiteX6" fmla="*/ 4821866 w 10753320"/>
              <a:gd name="connsiteY6" fmla="*/ 5166360 h 5167312"/>
              <a:gd name="connsiteX7" fmla="*/ 0 w 10753320"/>
              <a:gd name="connsiteY7" fmla="*/ 5166360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3320" h="5167312">
                <a:moveTo>
                  <a:pt x="0" y="0"/>
                </a:moveTo>
                <a:lnTo>
                  <a:pt x="9680943" y="0"/>
                </a:lnTo>
                <a:lnTo>
                  <a:pt x="9680223" y="952"/>
                </a:lnTo>
                <a:lnTo>
                  <a:pt x="10753320" y="952"/>
                </a:lnTo>
                <a:lnTo>
                  <a:pt x="8359441" y="5167312"/>
                </a:lnTo>
                <a:lnTo>
                  <a:pt x="4821866" y="5167312"/>
                </a:lnTo>
                <a:lnTo>
                  <a:pt x="4821866" y="5166360"/>
                </a:lnTo>
                <a:lnTo>
                  <a:pt x="0" y="5166360"/>
                </a:lnTo>
                <a:close/>
              </a:path>
            </a:pathLst>
          </a:cu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コンテンツ プレースホルダー 2">
            <a:extLst>
              <a:ext uri="{FF2B5EF4-FFF2-40B4-BE49-F238E27FC236}">
                <a16:creationId xmlns:a16="http://schemas.microsoft.com/office/drawing/2014/main" id="{6FD1F562-2FFE-414D-B17E-D79E05F51868}"/>
              </a:ext>
            </a:extLst>
          </p:cNvPr>
          <p:cNvSpPr>
            <a:spLocks noGrp="1"/>
          </p:cNvSpPr>
          <p:nvPr>
            <p:ph idx="1"/>
          </p:nvPr>
        </p:nvSpPr>
        <p:spPr>
          <a:xfrm>
            <a:off x="841248" y="2174358"/>
            <a:ext cx="7731642" cy="4045467"/>
          </a:xfrm>
        </p:spPr>
        <p:txBody>
          <a:bodyPr anchor="t">
            <a:normAutofit/>
          </a:bodyPr>
          <a:lstStyle/>
          <a:p>
            <a:r>
              <a:rPr lang="ja-JP" altLang="en-US" dirty="0">
                <a:solidFill>
                  <a:schemeClr val="bg1"/>
                </a:solidFill>
              </a:rPr>
              <a:t>以前、友人にプログラム（学校の課題）の相談を持ち掛けた際、コロナ対策として直接会うことを避け、</a:t>
            </a:r>
            <a:r>
              <a:rPr lang="en-US" altLang="ja-JP" dirty="0">
                <a:solidFill>
                  <a:schemeClr val="bg1"/>
                </a:solidFill>
              </a:rPr>
              <a:t>LINE</a:t>
            </a:r>
            <a:r>
              <a:rPr lang="ja-JP" altLang="en-US" dirty="0">
                <a:solidFill>
                  <a:schemeClr val="bg1"/>
                </a:solidFill>
              </a:rPr>
              <a:t>を用いて手伝ってもらいました。しかしなかなか解決に至らず、友人の時間を長く取ってしまった事に申し訳なくなった経験があります。</a:t>
            </a:r>
            <a:endParaRPr kumimoji="1" lang="ja-JP" altLang="en-US" sz="2400" dirty="0">
              <a:solidFill>
                <a:schemeClr val="bg1"/>
              </a:solidFill>
            </a:endParaRPr>
          </a:p>
        </p:txBody>
      </p:sp>
    </p:spTree>
    <p:extLst>
      <p:ext uri="{BB962C8B-B14F-4D97-AF65-F5344CB8AC3E}">
        <p14:creationId xmlns:p14="http://schemas.microsoft.com/office/powerpoint/2010/main" val="3152437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5F2281D-81A1-4C43-B2D8-133B66CB10F7}"/>
              </a:ext>
            </a:extLst>
          </p:cNvPr>
          <p:cNvSpPr>
            <a:spLocks noGrp="1"/>
          </p:cNvSpPr>
          <p:nvPr>
            <p:ph type="title"/>
          </p:nvPr>
        </p:nvSpPr>
        <p:spPr>
          <a:xfrm>
            <a:off x="1653363" y="365760"/>
            <a:ext cx="9367203" cy="1188720"/>
          </a:xfrm>
        </p:spPr>
        <p:txBody>
          <a:bodyPr>
            <a:normAutofit/>
          </a:bodyPr>
          <a:lstStyle/>
          <a:p>
            <a:r>
              <a:rPr lang="ja-JP" altLang="en-US" dirty="0"/>
              <a:t>特徴</a:t>
            </a:r>
            <a:endParaRPr kumimoji="1" lang="ja-JP" altLang="en-US" dirty="0"/>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en-US" sz="1800" b="0" i="0" u="none" strike="noStrike" kern="1200" cap="none" spc="0" normalizeH="0" baseline="0" noProof="0">
              <a:ln>
                <a:noFill/>
              </a:ln>
              <a:solidFill>
                <a:prstClr val="white"/>
              </a:solidFill>
              <a:effectLst/>
              <a:uLnTx/>
              <a:uFillTx/>
              <a:latin typeface="游ゴシック" panose="020F0502020204030204"/>
              <a:ea typeface="+mn-ea"/>
              <a:cs typeface="+mn-cs"/>
            </a:endParaRPr>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en-US" sz="1800" b="0" i="0" u="none" strike="noStrike" kern="1200" cap="none" spc="0" normalizeH="0" baseline="0" noProof="0">
              <a:ln>
                <a:noFill/>
              </a:ln>
              <a:solidFill>
                <a:prstClr val="white"/>
              </a:solidFill>
              <a:effectLst/>
              <a:uLnTx/>
              <a:uFillTx/>
              <a:latin typeface="游ゴシック" panose="020F0502020204030204"/>
              <a:ea typeface="+mn-ea"/>
              <a:cs typeface="+mn-cs"/>
            </a:endParaRPr>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en-US" sz="1800" b="0" i="0" u="none" strike="noStrike" kern="1200" cap="none" spc="0" normalizeH="0" baseline="0" noProof="0">
              <a:ln>
                <a:noFill/>
              </a:ln>
              <a:solidFill>
                <a:prstClr val="white"/>
              </a:solidFill>
              <a:effectLst/>
              <a:uLnTx/>
              <a:uFillTx/>
              <a:latin typeface="游ゴシック" panose="020F0502020204030204"/>
              <a:ea typeface="+mn-ea"/>
              <a:cs typeface="+mn-cs"/>
            </a:endParaRPr>
          </a:p>
        </p:txBody>
      </p:sp>
      <p:sp>
        <p:nvSpPr>
          <p:cNvPr id="3" name="コンテンツ プレースホルダー 2">
            <a:extLst>
              <a:ext uri="{FF2B5EF4-FFF2-40B4-BE49-F238E27FC236}">
                <a16:creationId xmlns:a16="http://schemas.microsoft.com/office/drawing/2014/main" id="{E5702E99-E23A-4F78-A92B-3039170EBCF0}"/>
              </a:ext>
            </a:extLst>
          </p:cNvPr>
          <p:cNvSpPr>
            <a:spLocks noGrp="1"/>
          </p:cNvSpPr>
          <p:nvPr>
            <p:ph idx="1"/>
          </p:nvPr>
        </p:nvSpPr>
        <p:spPr>
          <a:xfrm>
            <a:off x="1653363" y="2176272"/>
            <a:ext cx="9367204" cy="4041648"/>
          </a:xfrm>
        </p:spPr>
        <p:txBody>
          <a:bodyPr anchor="t">
            <a:normAutofit fontScale="92500" lnSpcReduction="10000"/>
          </a:bodyPr>
          <a:lstStyle/>
          <a:p>
            <a:r>
              <a:rPr lang="en-US" altLang="ja-JP" sz="2400" b="1" dirty="0"/>
              <a:t>1. </a:t>
            </a:r>
            <a:r>
              <a:rPr lang="ja-JP" altLang="en-US" sz="2400" b="1" dirty="0"/>
              <a:t>特長</a:t>
            </a:r>
            <a:r>
              <a:rPr lang="en-US" altLang="ja-JP" sz="2400" b="1" dirty="0"/>
              <a:t>1</a:t>
            </a:r>
          </a:p>
          <a:p>
            <a:r>
              <a:rPr lang="ja-JP" altLang="en-US" sz="2400" dirty="0"/>
              <a:t>音声での入力（説明）の中で、抽象的、複雑な単語（主に技術用語）を検知し、その部分の具体的な説明を推奨する。 </a:t>
            </a:r>
            <a:r>
              <a:rPr lang="en-US" altLang="ja-JP" sz="2400" dirty="0"/>
              <a:t>'''' </a:t>
            </a:r>
            <a:r>
              <a:rPr lang="ja-JP" altLang="en-US" sz="2400" dirty="0"/>
              <a:t>プログラムの説明をわかりやすく（難しい</a:t>
            </a:r>
            <a:r>
              <a:rPr lang="en-US" altLang="ja-JP" sz="2400" dirty="0"/>
              <a:t>IT</a:t>
            </a:r>
            <a:r>
              <a:rPr lang="ja-JP" altLang="en-US" sz="2400" dirty="0"/>
              <a:t>用語なしに）説明できるようにする </a:t>
            </a:r>
            <a:r>
              <a:rPr lang="en-US" altLang="ja-JP" sz="2400" dirty="0"/>
              <a:t>''''</a:t>
            </a:r>
          </a:p>
          <a:p>
            <a:r>
              <a:rPr lang="en-US" altLang="ja-JP" sz="2400" b="1" dirty="0"/>
              <a:t>2. </a:t>
            </a:r>
            <a:r>
              <a:rPr lang="ja-JP" altLang="en-US" sz="2400" b="1" dirty="0"/>
              <a:t>特長</a:t>
            </a:r>
            <a:r>
              <a:rPr lang="en-US" altLang="ja-JP" sz="2400" b="1" dirty="0"/>
              <a:t>2</a:t>
            </a:r>
          </a:p>
          <a:p>
            <a:r>
              <a:rPr lang="ja-JP" altLang="en-US" sz="2400" dirty="0"/>
              <a:t>実際にメモを取ることなく、画面と常に向かい合って作業ができるので、スムーズに説明と考察を繰り返せる。 </a:t>
            </a:r>
            <a:r>
              <a:rPr lang="en-US" altLang="ja-JP" sz="2400" dirty="0"/>
              <a:t>'''' </a:t>
            </a:r>
            <a:r>
              <a:rPr lang="ja-JP" altLang="en-US" sz="2400" dirty="0"/>
              <a:t>プログラムのアルゴリズムや処理内容のバグを発見しやすくする。 </a:t>
            </a:r>
            <a:r>
              <a:rPr lang="en-US" altLang="ja-JP" sz="2400" dirty="0"/>
              <a:t>''''</a:t>
            </a:r>
          </a:p>
          <a:p>
            <a:r>
              <a:rPr lang="en-US" altLang="ja-JP" sz="2400" b="1" dirty="0"/>
              <a:t>3. </a:t>
            </a:r>
            <a:r>
              <a:rPr lang="ja-JP" altLang="en-US" sz="2400" b="1" dirty="0"/>
              <a:t>特長</a:t>
            </a:r>
            <a:r>
              <a:rPr lang="en-US" altLang="ja-JP" sz="2400" b="1" dirty="0"/>
              <a:t>3</a:t>
            </a:r>
          </a:p>
          <a:p>
            <a:r>
              <a:rPr lang="ja-JP" altLang="en-US" sz="2400" dirty="0"/>
              <a:t>入力された説明に対し、自動的に要点をかいつまみ、「動作」と「要素」に分類し表示する。 </a:t>
            </a:r>
            <a:r>
              <a:rPr lang="en-US" altLang="ja-JP" sz="2400" dirty="0"/>
              <a:t>'''' </a:t>
            </a:r>
            <a:r>
              <a:rPr lang="ja-JP" altLang="en-US" sz="2400" dirty="0"/>
              <a:t>自動要約が行われるので、ユーザが意図している説明と実際に話した説明に乖離がないかを判定できる。 </a:t>
            </a:r>
            <a:r>
              <a:rPr lang="en-US" altLang="ja-JP" sz="2400" dirty="0"/>
              <a:t>''''</a:t>
            </a:r>
          </a:p>
          <a:p>
            <a:endParaRPr kumimoji="1" lang="ja-JP" altLang="en-US" sz="2400" b="1" dirty="0"/>
          </a:p>
        </p:txBody>
      </p:sp>
    </p:spTree>
    <p:extLst>
      <p:ext uri="{BB962C8B-B14F-4D97-AF65-F5344CB8AC3E}">
        <p14:creationId xmlns:p14="http://schemas.microsoft.com/office/powerpoint/2010/main" val="16021275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5F2281D-81A1-4C43-B2D8-133B66CB10F7}"/>
              </a:ext>
            </a:extLst>
          </p:cNvPr>
          <p:cNvSpPr>
            <a:spLocks noGrp="1"/>
          </p:cNvSpPr>
          <p:nvPr>
            <p:ph type="title"/>
          </p:nvPr>
        </p:nvSpPr>
        <p:spPr>
          <a:xfrm>
            <a:off x="1653363" y="365760"/>
            <a:ext cx="9367203" cy="1188720"/>
          </a:xfrm>
        </p:spPr>
        <p:txBody>
          <a:bodyPr>
            <a:normAutofit/>
          </a:bodyPr>
          <a:lstStyle/>
          <a:p>
            <a:r>
              <a:rPr kumimoji="1" lang="ja-JP" altLang="en-US" dirty="0"/>
              <a:t>解決策</a:t>
            </a: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コンテンツ プレースホルダー 2">
            <a:extLst>
              <a:ext uri="{FF2B5EF4-FFF2-40B4-BE49-F238E27FC236}">
                <a16:creationId xmlns:a16="http://schemas.microsoft.com/office/drawing/2014/main" id="{E5702E99-E23A-4F78-A92B-3039170EBCF0}"/>
              </a:ext>
            </a:extLst>
          </p:cNvPr>
          <p:cNvSpPr>
            <a:spLocks noGrp="1"/>
          </p:cNvSpPr>
          <p:nvPr>
            <p:ph idx="1"/>
          </p:nvPr>
        </p:nvSpPr>
        <p:spPr>
          <a:xfrm>
            <a:off x="1653363" y="2176272"/>
            <a:ext cx="9367204" cy="4041648"/>
          </a:xfrm>
        </p:spPr>
        <p:txBody>
          <a:bodyPr anchor="t">
            <a:normAutofit lnSpcReduction="10000"/>
          </a:bodyPr>
          <a:lstStyle/>
          <a:p>
            <a:r>
              <a:rPr lang="ja-JP" altLang="en-US" dirty="0"/>
              <a:t>「ラバーダック・デバッグ」は、説明を聞かせる対象が無機物なので、誰の手を煩わせることもなく、コロナ禍の中でも目的が達成できます。 特徴</a:t>
            </a:r>
            <a:r>
              <a:rPr lang="en-US" altLang="ja-JP" dirty="0"/>
              <a:t>1</a:t>
            </a:r>
            <a:r>
              <a:rPr lang="ja-JP" altLang="en-US" dirty="0"/>
              <a:t>の機能によって、再度説明をしたときに理解のしやすい説明になり、利用者を深い理解に誘導しやすくなります。 また、特徴</a:t>
            </a:r>
            <a:r>
              <a:rPr lang="en-US" altLang="ja-JP" dirty="0"/>
              <a:t>3</a:t>
            </a:r>
            <a:r>
              <a:rPr lang="ja-JP" altLang="en-US" dirty="0"/>
              <a:t>の機能によってユーザの認識と、実際に話した説明が食い違いを見つけやすくする。また、説明はできるが具体的にどんな実装をすればよいのかを納得しきれていないときに、判断の指標としてリスト化しておけます。 </a:t>
            </a:r>
            <a:r>
              <a:rPr lang="en-US" altLang="ja-JP" dirty="0"/>
              <a:t>'''' </a:t>
            </a:r>
            <a:r>
              <a:rPr lang="ja-JP" altLang="en-US" dirty="0"/>
              <a:t>客観的にラバーダックデバッグを実施でき、より強力にラバーダックデバッグを行えるようになる。 </a:t>
            </a:r>
            <a:r>
              <a:rPr lang="en-US" altLang="ja-JP" dirty="0"/>
              <a:t>''''</a:t>
            </a:r>
            <a:endParaRPr kumimoji="1" lang="ja-JP" altLang="en-US" sz="2400" dirty="0"/>
          </a:p>
        </p:txBody>
      </p:sp>
    </p:spTree>
    <p:extLst>
      <p:ext uri="{BB962C8B-B14F-4D97-AF65-F5344CB8AC3E}">
        <p14:creationId xmlns:p14="http://schemas.microsoft.com/office/powerpoint/2010/main" val="31193656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5F2281D-81A1-4C43-B2D8-133B66CB10F7}"/>
              </a:ext>
            </a:extLst>
          </p:cNvPr>
          <p:cNvSpPr>
            <a:spLocks noGrp="1"/>
          </p:cNvSpPr>
          <p:nvPr>
            <p:ph type="title"/>
          </p:nvPr>
        </p:nvSpPr>
        <p:spPr>
          <a:xfrm>
            <a:off x="1653363" y="365760"/>
            <a:ext cx="9367203" cy="1188720"/>
          </a:xfrm>
        </p:spPr>
        <p:txBody>
          <a:bodyPr>
            <a:normAutofit/>
          </a:bodyPr>
          <a:lstStyle/>
          <a:p>
            <a:r>
              <a:rPr lang="ja-JP" altLang="en-US" b="1" dirty="0"/>
              <a:t>今後の展望</a:t>
            </a:r>
            <a:endParaRPr kumimoji="1" lang="ja-JP" altLang="en-US" dirty="0"/>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en-US" sz="1800" b="0" i="0" u="none" strike="noStrike" kern="1200" cap="none" spc="0" normalizeH="0" baseline="0" noProof="0">
              <a:ln>
                <a:noFill/>
              </a:ln>
              <a:solidFill>
                <a:prstClr val="white"/>
              </a:solidFill>
              <a:effectLst/>
              <a:uLnTx/>
              <a:uFillTx/>
              <a:latin typeface="游ゴシック" panose="020F0502020204030204"/>
              <a:ea typeface="+mn-ea"/>
              <a:cs typeface="+mn-cs"/>
            </a:endParaRPr>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en-US" sz="1800" b="0" i="0" u="none" strike="noStrike" kern="1200" cap="none" spc="0" normalizeH="0" baseline="0" noProof="0">
              <a:ln>
                <a:noFill/>
              </a:ln>
              <a:solidFill>
                <a:prstClr val="white"/>
              </a:solidFill>
              <a:effectLst/>
              <a:uLnTx/>
              <a:uFillTx/>
              <a:latin typeface="游ゴシック" panose="020F0502020204030204"/>
              <a:ea typeface="+mn-ea"/>
              <a:cs typeface="+mn-cs"/>
            </a:endParaRPr>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en-US" sz="1800" b="0" i="0" u="none" strike="noStrike" kern="1200" cap="none" spc="0" normalizeH="0" baseline="0" noProof="0">
              <a:ln>
                <a:noFill/>
              </a:ln>
              <a:solidFill>
                <a:prstClr val="white"/>
              </a:solidFill>
              <a:effectLst/>
              <a:uLnTx/>
              <a:uFillTx/>
              <a:latin typeface="游ゴシック" panose="020F0502020204030204"/>
              <a:ea typeface="+mn-ea"/>
              <a:cs typeface="+mn-cs"/>
            </a:endParaRPr>
          </a:p>
        </p:txBody>
      </p:sp>
      <p:sp>
        <p:nvSpPr>
          <p:cNvPr id="3" name="コンテンツ プレースホルダー 2">
            <a:extLst>
              <a:ext uri="{FF2B5EF4-FFF2-40B4-BE49-F238E27FC236}">
                <a16:creationId xmlns:a16="http://schemas.microsoft.com/office/drawing/2014/main" id="{E5702E99-E23A-4F78-A92B-3039170EBCF0}"/>
              </a:ext>
            </a:extLst>
          </p:cNvPr>
          <p:cNvSpPr>
            <a:spLocks noGrp="1"/>
          </p:cNvSpPr>
          <p:nvPr>
            <p:ph idx="1"/>
          </p:nvPr>
        </p:nvSpPr>
        <p:spPr>
          <a:xfrm>
            <a:off x="1653363" y="2176272"/>
            <a:ext cx="9367204" cy="4041648"/>
          </a:xfrm>
        </p:spPr>
        <p:txBody>
          <a:bodyPr anchor="t">
            <a:normAutofit/>
          </a:bodyPr>
          <a:lstStyle/>
          <a:p>
            <a:r>
              <a:rPr lang="ja-JP" altLang="en-US" dirty="0"/>
              <a:t>要点を抽出する処理において、文節の親子関係を推測する事が技術的に間に合わなかったことを解決したいです。</a:t>
            </a:r>
          </a:p>
          <a:p>
            <a:r>
              <a:rPr lang="en-US" altLang="ja-JP" dirty="0"/>
              <a:t>UI</a:t>
            </a:r>
            <a:r>
              <a:rPr lang="ja-JP" altLang="en-US" dirty="0"/>
              <a:t>がばぐってること 注力したこと（こだわり等） 利用者が入力した音声データから複雑な単語、要点を抽出する機能 チャット風の</a:t>
            </a:r>
            <a:r>
              <a:rPr lang="en-US" altLang="ja-JP" dirty="0"/>
              <a:t>UI</a:t>
            </a:r>
            <a:r>
              <a:rPr lang="ja-JP" altLang="en-US" dirty="0"/>
              <a:t>に仕上げたことで親密感を上げたこと </a:t>
            </a:r>
            <a:r>
              <a:rPr lang="en-US" altLang="ja-JP" dirty="0"/>
              <a:t>Intro.js</a:t>
            </a:r>
            <a:r>
              <a:rPr lang="ja-JP" altLang="en-US" dirty="0"/>
              <a:t>を導入したことによりチュートリアルを実装したこと</a:t>
            </a:r>
          </a:p>
        </p:txBody>
      </p:sp>
    </p:spTree>
    <p:extLst>
      <p:ext uri="{BB962C8B-B14F-4D97-AF65-F5344CB8AC3E}">
        <p14:creationId xmlns:p14="http://schemas.microsoft.com/office/powerpoint/2010/main" val="1827290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73FA27B-C352-43E7-80F9-CBD601378399}"/>
              </a:ext>
            </a:extLst>
          </p:cNvPr>
          <p:cNvSpPr>
            <a:spLocks noGrp="1"/>
          </p:cNvSpPr>
          <p:nvPr>
            <p:ph type="title"/>
          </p:nvPr>
        </p:nvSpPr>
        <p:spPr>
          <a:xfrm>
            <a:off x="1653363" y="365760"/>
            <a:ext cx="9367203" cy="1188720"/>
          </a:xfrm>
        </p:spPr>
        <p:txBody>
          <a:bodyPr>
            <a:normAutofit/>
          </a:bodyPr>
          <a:lstStyle/>
          <a:p>
            <a:r>
              <a:rPr kumimoji="1" lang="ja-JP" altLang="en-US" dirty="0"/>
              <a:t>実践動画準備中</a:t>
            </a:r>
          </a:p>
        </p:txBody>
      </p:sp>
      <p:sp>
        <p:nvSpPr>
          <p:cNvPr id="8"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コンテンツ プレースホルダー 2">
            <a:extLst>
              <a:ext uri="{FF2B5EF4-FFF2-40B4-BE49-F238E27FC236}">
                <a16:creationId xmlns:a16="http://schemas.microsoft.com/office/drawing/2014/main" id="{16209EA9-D6B4-4AFB-92E6-F85DB5BE0CB9}"/>
              </a:ext>
            </a:extLst>
          </p:cNvPr>
          <p:cNvSpPr>
            <a:spLocks noGrp="1"/>
          </p:cNvSpPr>
          <p:nvPr>
            <p:ph idx="1"/>
          </p:nvPr>
        </p:nvSpPr>
        <p:spPr>
          <a:xfrm>
            <a:off x="1653363" y="2176272"/>
            <a:ext cx="9367204" cy="4041648"/>
          </a:xfrm>
        </p:spPr>
        <p:txBody>
          <a:bodyPr anchor="t">
            <a:normAutofit/>
          </a:bodyPr>
          <a:lstStyle/>
          <a:p>
            <a:r>
              <a:rPr kumimoji="1" lang="ja-JP" altLang="en-US" sz="2400" dirty="0"/>
              <a:t>ここで動画を再生できるようにする</a:t>
            </a:r>
          </a:p>
        </p:txBody>
      </p:sp>
      <mc:AlternateContent xmlns:mc="http://schemas.openxmlformats.org/markup-compatibility/2006">
        <mc:Choice xmlns:am3d="http://schemas.microsoft.com/office/drawing/2017/model3d" Requires="am3d">
          <p:graphicFrame>
            <p:nvGraphicFramePr>
              <p:cNvPr id="4" name="3D モデル 3" descr="ゴム製のアヒル">
                <a:extLst>
                  <a:ext uri="{FF2B5EF4-FFF2-40B4-BE49-F238E27FC236}">
                    <a16:creationId xmlns:a16="http://schemas.microsoft.com/office/drawing/2014/main" id="{C1D4C038-EF2B-47DD-8EF6-717888B91BE9}"/>
                  </a:ext>
                </a:extLst>
              </p:cNvPr>
              <p:cNvGraphicFramePr>
                <a:graphicFrameLocks noChangeAspect="1"/>
              </p:cNvGraphicFramePr>
              <p:nvPr>
                <p:extLst>
                  <p:ext uri="{D42A27DB-BD31-4B8C-83A1-F6EECF244321}">
                    <p14:modId xmlns:p14="http://schemas.microsoft.com/office/powerpoint/2010/main" val="2370166704"/>
                  </p:ext>
                </p:extLst>
              </p:nvPr>
            </p:nvGraphicFramePr>
            <p:xfrm>
              <a:off x="46559" y="2632619"/>
              <a:ext cx="2942649" cy="3647362"/>
            </p:xfrm>
            <a:graphic>
              <a:graphicData uri="http://schemas.microsoft.com/office/drawing/2017/model3d">
                <am3d:model3d r:embed="rId2">
                  <am3d:spPr>
                    <a:xfrm>
                      <a:off x="0" y="0"/>
                      <a:ext cx="2942649" cy="3647362"/>
                    </a:xfrm>
                    <a:prstGeom prst="rect">
                      <a:avLst/>
                    </a:prstGeom>
                  </am3d:spPr>
                  <am3d:camera>
                    <am3d:pos x="0" y="0" z="66706151"/>
                    <am3d:up dx="0" dy="36000000" dz="0"/>
                    <am3d:lookAt x="0" y="0" z="0"/>
                    <am3d:perspective fov="2700000"/>
                  </am3d:camera>
                  <am3d:trans>
                    <am3d:meterPerModelUnit n="3280840" d="1000000"/>
                    <am3d:preTrans dx="730398" dy="-4116210" dz="-10742434"/>
                    <am3d:scale>
                      <am3d:sx n="1000000" d="1000000"/>
                      <am3d:sy n="1000000" d="1000000"/>
                      <am3d:sz n="1000000" d="1000000"/>
                    </am3d:scale>
                    <am3d:rot ax="1605335" ay="3094462" az="1293141"/>
                    <am3d:postTrans dx="0" dy="0" dz="0"/>
                  </am3d:trans>
                  <am3d:raster rName="Office3DRenderer" rVer="16.0.8326">
                    <am3d:blip r:embed="rId3"/>
                  </am3d:raster>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モデル 3" descr="ゴム製のアヒル">
                <a:extLst>
                  <a:ext uri="{FF2B5EF4-FFF2-40B4-BE49-F238E27FC236}">
                    <a16:creationId xmlns:a16="http://schemas.microsoft.com/office/drawing/2014/main" id="{C1D4C038-EF2B-47DD-8EF6-717888B91BE9}"/>
                  </a:ext>
                </a:extLst>
              </p:cNvPr>
              <p:cNvPicPr>
                <a:picLocks noGrp="1" noRot="1" noChangeAspect="1" noMove="1" noResize="1" noEditPoints="1" noAdjustHandles="1" noChangeArrowheads="1" noChangeShapeType="1" noCrop="1"/>
              </p:cNvPicPr>
              <p:nvPr/>
            </p:nvPicPr>
            <p:blipFill>
              <a:blip r:embed="rId3"/>
              <a:stretch>
                <a:fillRect/>
              </a:stretch>
            </p:blipFill>
            <p:spPr>
              <a:xfrm>
                <a:off x="46559" y="2632619"/>
                <a:ext cx="2942649" cy="3647362"/>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9" name="3D モデル 8" descr="ゴム製のアヒル">
                <a:extLst>
                  <a:ext uri="{FF2B5EF4-FFF2-40B4-BE49-F238E27FC236}">
                    <a16:creationId xmlns:a16="http://schemas.microsoft.com/office/drawing/2014/main" id="{A34C077D-5104-447A-AA6E-9C9DDAD0E4C4}"/>
                  </a:ext>
                </a:extLst>
              </p:cNvPr>
              <p:cNvGraphicFramePr>
                <a:graphicFrameLocks noChangeAspect="1"/>
              </p:cNvGraphicFramePr>
              <p:nvPr>
                <p:extLst>
                  <p:ext uri="{D42A27DB-BD31-4B8C-83A1-F6EECF244321}">
                    <p14:modId xmlns:p14="http://schemas.microsoft.com/office/powerpoint/2010/main" val="253240210"/>
                  </p:ext>
                </p:extLst>
              </p:nvPr>
            </p:nvGraphicFramePr>
            <p:xfrm>
              <a:off x="2475158" y="2654395"/>
              <a:ext cx="2523630" cy="3723545"/>
            </p:xfrm>
            <a:graphic>
              <a:graphicData uri="http://schemas.microsoft.com/office/drawing/2017/model3d">
                <am3d:model3d r:embed="rId2">
                  <am3d:spPr>
                    <a:xfrm>
                      <a:off x="0" y="0"/>
                      <a:ext cx="2523630" cy="3723545"/>
                    </a:xfrm>
                    <a:prstGeom prst="rect">
                      <a:avLst/>
                    </a:prstGeom>
                  </am3d:spPr>
                  <am3d:camera>
                    <am3d:pos x="0" y="0" z="66706151"/>
                    <am3d:up dx="0" dy="36000000" dz="0"/>
                    <am3d:lookAt x="0" y="0" z="0"/>
                    <am3d:perspective fov="2700000"/>
                  </am3d:camera>
                  <am3d:trans>
                    <am3d:meterPerModelUnit n="3280840" d="1000000"/>
                    <am3d:preTrans dx="730398" dy="-4116210" dz="-10742434"/>
                    <am3d:scale>
                      <am3d:sx n="1000000" d="1000000"/>
                      <am3d:sy n="1000000" d="1000000"/>
                      <am3d:sz n="1000000" d="1000000"/>
                    </am3d:scale>
                    <am3d:rot ax="2469455" ay="3738379" az="2264356"/>
                    <am3d:postTrans dx="0" dy="0" dz="0"/>
                  </am3d:trans>
                  <am3d:raster rName="Office3DRenderer" rVer="16.0.8326">
                    <am3d:blip r:embed="rId4"/>
                  </am3d:raster>
                  <am3d:objViewport viewportSz="541866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3D モデル 8" descr="ゴム製のアヒル">
                <a:extLst>
                  <a:ext uri="{FF2B5EF4-FFF2-40B4-BE49-F238E27FC236}">
                    <a16:creationId xmlns:a16="http://schemas.microsoft.com/office/drawing/2014/main" id="{A34C077D-5104-447A-AA6E-9C9DDAD0E4C4}"/>
                  </a:ext>
                </a:extLst>
              </p:cNvPr>
              <p:cNvPicPr>
                <a:picLocks noGrp="1" noRot="1" noChangeAspect="1" noMove="1" noResize="1" noEditPoints="1" noAdjustHandles="1" noChangeArrowheads="1" noChangeShapeType="1" noCrop="1"/>
              </p:cNvPicPr>
              <p:nvPr/>
            </p:nvPicPr>
            <p:blipFill>
              <a:blip r:embed="rId4"/>
              <a:stretch>
                <a:fillRect/>
              </a:stretch>
            </p:blipFill>
            <p:spPr>
              <a:xfrm>
                <a:off x="2475158" y="2654395"/>
                <a:ext cx="2523630" cy="3723545"/>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1" name="3D モデル 10" descr="ゴム製のアヒル">
                <a:extLst>
                  <a:ext uri="{FF2B5EF4-FFF2-40B4-BE49-F238E27FC236}">
                    <a16:creationId xmlns:a16="http://schemas.microsoft.com/office/drawing/2014/main" id="{6CD7EB37-0939-40A9-A984-798C84EDC31D}"/>
                  </a:ext>
                </a:extLst>
              </p:cNvPr>
              <p:cNvGraphicFramePr>
                <a:graphicFrameLocks noChangeAspect="1"/>
              </p:cNvGraphicFramePr>
              <p:nvPr>
                <p:extLst>
                  <p:ext uri="{D42A27DB-BD31-4B8C-83A1-F6EECF244321}">
                    <p14:modId xmlns:p14="http://schemas.microsoft.com/office/powerpoint/2010/main" val="4160245357"/>
                  </p:ext>
                </p:extLst>
              </p:nvPr>
            </p:nvGraphicFramePr>
            <p:xfrm>
              <a:off x="4604656" y="2623096"/>
              <a:ext cx="2218891" cy="3666406"/>
            </p:xfrm>
            <a:graphic>
              <a:graphicData uri="http://schemas.microsoft.com/office/drawing/2017/model3d">
                <am3d:model3d r:embed="rId2">
                  <am3d:spPr>
                    <a:xfrm>
                      <a:off x="0" y="0"/>
                      <a:ext cx="2218891" cy="3666406"/>
                    </a:xfrm>
                    <a:prstGeom prst="rect">
                      <a:avLst/>
                    </a:prstGeom>
                  </am3d:spPr>
                  <am3d:camera>
                    <am3d:pos x="0" y="0" z="66706151"/>
                    <am3d:up dx="0" dy="36000000" dz="0"/>
                    <am3d:lookAt x="0" y="0" z="0"/>
                    <am3d:perspective fov="2700000"/>
                  </am3d:camera>
                  <am3d:trans>
                    <am3d:meterPerModelUnit n="3280840" d="1000000"/>
                    <am3d:preTrans dx="730398" dy="-4116210" dz="-10742434"/>
                    <am3d:scale>
                      <am3d:sx n="1000000" d="1000000"/>
                      <am3d:sy n="1000000" d="1000000"/>
                      <am3d:sz n="1000000" d="1000000"/>
                    </am3d:scale>
                    <am3d:rot ax="5836546" ay="4530564" az="5850715"/>
                    <am3d:postTrans dx="0" dy="0" dz="0"/>
                  </am3d:trans>
                  <am3d:raster rName="Office3DRenderer" rVer="16.0.8326">
                    <am3d:blip r:embed="rId5"/>
                  </am3d:raster>
                  <am3d:objViewport viewportSz="541866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3D モデル 10" descr="ゴム製のアヒル">
                <a:extLst>
                  <a:ext uri="{FF2B5EF4-FFF2-40B4-BE49-F238E27FC236}">
                    <a16:creationId xmlns:a16="http://schemas.microsoft.com/office/drawing/2014/main" id="{6CD7EB37-0939-40A9-A984-798C84EDC31D}"/>
                  </a:ext>
                </a:extLst>
              </p:cNvPr>
              <p:cNvPicPr>
                <a:picLocks noGrp="1" noRot="1" noChangeAspect="1" noMove="1" noResize="1" noEditPoints="1" noAdjustHandles="1" noChangeArrowheads="1" noChangeShapeType="1" noCrop="1"/>
              </p:cNvPicPr>
              <p:nvPr/>
            </p:nvPicPr>
            <p:blipFill>
              <a:blip r:embed="rId5"/>
              <a:stretch>
                <a:fillRect/>
              </a:stretch>
            </p:blipFill>
            <p:spPr>
              <a:xfrm>
                <a:off x="4604656" y="2623096"/>
                <a:ext cx="2218891" cy="3666406"/>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3" name="3D モデル 12" descr="ゴム製のアヒル">
                <a:extLst>
                  <a:ext uri="{FF2B5EF4-FFF2-40B4-BE49-F238E27FC236}">
                    <a16:creationId xmlns:a16="http://schemas.microsoft.com/office/drawing/2014/main" id="{567D8C66-9EBC-463C-B479-A090AF0DA432}"/>
                  </a:ext>
                </a:extLst>
              </p:cNvPr>
              <p:cNvGraphicFramePr>
                <a:graphicFrameLocks noChangeAspect="1"/>
              </p:cNvGraphicFramePr>
              <p:nvPr>
                <p:extLst>
                  <p:ext uri="{D42A27DB-BD31-4B8C-83A1-F6EECF244321}">
                    <p14:modId xmlns:p14="http://schemas.microsoft.com/office/powerpoint/2010/main" val="322486275"/>
                  </p:ext>
                </p:extLst>
              </p:nvPr>
            </p:nvGraphicFramePr>
            <p:xfrm>
              <a:off x="7588620" y="-76819"/>
              <a:ext cx="2980742" cy="3399758"/>
            </p:xfrm>
            <a:graphic>
              <a:graphicData uri="http://schemas.microsoft.com/office/drawing/2017/model3d">
                <am3d:model3d r:embed="rId2">
                  <am3d:spPr>
                    <a:xfrm>
                      <a:off x="0" y="0"/>
                      <a:ext cx="2980742" cy="3399758"/>
                    </a:xfrm>
                    <a:prstGeom prst="rect">
                      <a:avLst/>
                    </a:prstGeom>
                  </am3d:spPr>
                  <am3d:camera>
                    <am3d:pos x="0" y="0" z="66706151"/>
                    <am3d:up dx="0" dy="36000000" dz="0"/>
                    <am3d:lookAt x="0" y="0" z="0"/>
                    <am3d:perspective fov="2700000"/>
                  </am3d:camera>
                  <am3d:trans>
                    <am3d:meterPerModelUnit n="3280840" d="1000000"/>
                    <am3d:preTrans dx="730398" dy="-4116210" dz="-10742434"/>
                    <am3d:scale>
                      <am3d:sx n="1000000" d="1000000"/>
                      <am3d:sy n="1000000" d="1000000"/>
                      <am3d:sz n="1000000" d="1000000"/>
                    </am3d:scale>
                    <am3d:rot ax="10555908" ay="3127108" az="10607204"/>
                    <am3d:postTrans dx="0" dy="0" dz="0"/>
                  </am3d:trans>
                  <am3d:raster rName="Office3DRenderer" rVer="16.0.8326">
                    <am3d:blip r:embed="rId6"/>
                  </am3d:raster>
                  <am3d:objViewport viewportSz="541866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3" name="3D モデル 12" descr="ゴム製のアヒル">
                <a:extLst>
                  <a:ext uri="{FF2B5EF4-FFF2-40B4-BE49-F238E27FC236}">
                    <a16:creationId xmlns:a16="http://schemas.microsoft.com/office/drawing/2014/main" id="{567D8C66-9EBC-463C-B479-A090AF0DA432}"/>
                  </a:ext>
                </a:extLst>
              </p:cNvPr>
              <p:cNvPicPr>
                <a:picLocks noGrp="1" noRot="1" noChangeAspect="1" noMove="1" noResize="1" noEditPoints="1" noAdjustHandles="1" noChangeArrowheads="1" noChangeShapeType="1" noCrop="1"/>
              </p:cNvPicPr>
              <p:nvPr/>
            </p:nvPicPr>
            <p:blipFill>
              <a:blip r:embed="rId6"/>
              <a:stretch>
                <a:fillRect/>
              </a:stretch>
            </p:blipFill>
            <p:spPr>
              <a:xfrm>
                <a:off x="7588620" y="-76819"/>
                <a:ext cx="2980742" cy="3399758"/>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4" name="3D モデル 13" descr="ゴム製のアヒル">
                <a:extLst>
                  <a:ext uri="{FF2B5EF4-FFF2-40B4-BE49-F238E27FC236}">
                    <a16:creationId xmlns:a16="http://schemas.microsoft.com/office/drawing/2014/main" id="{7A4B1214-4765-441D-ADBA-EE78457EF9A4}"/>
                  </a:ext>
                </a:extLst>
              </p:cNvPr>
              <p:cNvGraphicFramePr>
                <a:graphicFrameLocks noChangeAspect="1"/>
              </p:cNvGraphicFramePr>
              <p:nvPr>
                <p:extLst>
                  <p:ext uri="{D42A27DB-BD31-4B8C-83A1-F6EECF244321}">
                    <p14:modId xmlns:p14="http://schemas.microsoft.com/office/powerpoint/2010/main" val="3242165248"/>
                  </p:ext>
                </p:extLst>
              </p:nvPr>
            </p:nvGraphicFramePr>
            <p:xfrm>
              <a:off x="6742199" y="2851620"/>
              <a:ext cx="2447447" cy="3590222"/>
            </p:xfrm>
            <a:graphic>
              <a:graphicData uri="http://schemas.microsoft.com/office/drawing/2017/model3d">
                <am3d:model3d r:embed="rId2">
                  <am3d:spPr>
                    <a:xfrm>
                      <a:off x="0" y="0"/>
                      <a:ext cx="2447447" cy="3590222"/>
                    </a:xfrm>
                    <a:prstGeom prst="rect">
                      <a:avLst/>
                    </a:prstGeom>
                  </am3d:spPr>
                  <am3d:camera>
                    <am3d:pos x="0" y="0" z="66706151"/>
                    <am3d:up dx="0" dy="36000000" dz="0"/>
                    <am3d:lookAt x="0" y="0" z="0"/>
                    <am3d:perspective fov="2700000"/>
                  </am3d:camera>
                  <am3d:trans>
                    <am3d:meterPerModelUnit n="3280840" d="1000000"/>
                    <am3d:preTrans dx="730398" dy="-4116210" dz="-10742434"/>
                    <am3d:scale>
                      <am3d:sx n="1000000" d="1000000"/>
                      <am3d:sy n="1000000" d="1000000"/>
                      <am3d:sz n="1000000" d="1000000"/>
                    </am3d:scale>
                    <am3d:rot ax="8892766" ay="4393384" az="8959047"/>
                    <am3d:postTrans dx="0" dy="0" dz="0"/>
                  </am3d:trans>
                  <am3d:raster rName="Office3DRenderer" rVer="16.0.8326">
                    <am3d:blip r:embed="rId7"/>
                  </am3d:raster>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4" name="3D モデル 13" descr="ゴム製のアヒル">
                <a:extLst>
                  <a:ext uri="{FF2B5EF4-FFF2-40B4-BE49-F238E27FC236}">
                    <a16:creationId xmlns:a16="http://schemas.microsoft.com/office/drawing/2014/main" id="{7A4B1214-4765-441D-ADBA-EE78457EF9A4}"/>
                  </a:ext>
                </a:extLst>
              </p:cNvPr>
              <p:cNvPicPr>
                <a:picLocks noGrp="1" noRot="1" noChangeAspect="1" noMove="1" noResize="1" noEditPoints="1" noAdjustHandles="1" noChangeArrowheads="1" noChangeShapeType="1" noCrop="1"/>
              </p:cNvPicPr>
              <p:nvPr/>
            </p:nvPicPr>
            <p:blipFill>
              <a:blip r:embed="rId7"/>
              <a:stretch>
                <a:fillRect/>
              </a:stretch>
            </p:blipFill>
            <p:spPr>
              <a:xfrm>
                <a:off x="6742199" y="2851620"/>
                <a:ext cx="2447447" cy="3590222"/>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5" name="3D モデル 14" descr="ゴム製のアヒル">
                <a:extLst>
                  <a:ext uri="{FF2B5EF4-FFF2-40B4-BE49-F238E27FC236}">
                    <a16:creationId xmlns:a16="http://schemas.microsoft.com/office/drawing/2014/main" id="{82C610D9-B2CC-46BD-AD14-7F9FA6AB6AC2}"/>
                  </a:ext>
                </a:extLst>
              </p:cNvPr>
              <p:cNvGraphicFramePr>
                <a:graphicFrameLocks noChangeAspect="1"/>
              </p:cNvGraphicFramePr>
              <p:nvPr>
                <p:extLst>
                  <p:ext uri="{D42A27DB-BD31-4B8C-83A1-F6EECF244321}">
                    <p14:modId xmlns:p14="http://schemas.microsoft.com/office/powerpoint/2010/main" val="2660242359"/>
                  </p:ext>
                </p:extLst>
              </p:nvPr>
            </p:nvGraphicFramePr>
            <p:xfrm>
              <a:off x="8993283" y="2928691"/>
              <a:ext cx="3152158" cy="3609269"/>
            </p:xfrm>
            <a:graphic>
              <a:graphicData uri="http://schemas.microsoft.com/office/drawing/2017/model3d">
                <am3d:model3d r:embed="rId2">
                  <am3d:spPr>
                    <a:xfrm>
                      <a:off x="0" y="0"/>
                      <a:ext cx="3152158" cy="3609269"/>
                    </a:xfrm>
                    <a:prstGeom prst="rect">
                      <a:avLst/>
                    </a:prstGeom>
                  </am3d:spPr>
                  <am3d:camera>
                    <am3d:pos x="0" y="0" z="66706151"/>
                    <am3d:up dx="0" dy="36000000" dz="0"/>
                    <am3d:lookAt x="0" y="0" z="0"/>
                    <am3d:perspective fov="2700000"/>
                  </am3d:camera>
                  <am3d:trans>
                    <am3d:meterPerModelUnit n="3280840" d="1000000"/>
                    <am3d:preTrans dx="730398" dy="-4116210" dz="-10742434"/>
                    <am3d:scale>
                      <am3d:sx n="1000000" d="1000000"/>
                      <am3d:sy n="1000000" d="1000000"/>
                      <am3d:sz n="1000000" d="1000000"/>
                    </am3d:scale>
                    <am3d:rot ax="9345060" ay="2823673" az="9704946"/>
                    <am3d:postTrans dx="0" dy="0" dz="0"/>
                  </am3d:trans>
                  <am3d:raster rName="Office3DRenderer" rVer="16.0.8326">
                    <am3d:blip r:embed="rId8"/>
                  </am3d:raster>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5" name="3D モデル 14" descr="ゴム製のアヒル">
                <a:extLst>
                  <a:ext uri="{FF2B5EF4-FFF2-40B4-BE49-F238E27FC236}">
                    <a16:creationId xmlns:a16="http://schemas.microsoft.com/office/drawing/2014/main" id="{82C610D9-B2CC-46BD-AD14-7F9FA6AB6AC2}"/>
                  </a:ext>
                </a:extLst>
              </p:cNvPr>
              <p:cNvPicPr>
                <a:picLocks noGrp="1" noRot="1" noChangeAspect="1" noMove="1" noResize="1" noEditPoints="1" noAdjustHandles="1" noChangeArrowheads="1" noChangeShapeType="1" noCrop="1"/>
              </p:cNvPicPr>
              <p:nvPr/>
            </p:nvPicPr>
            <p:blipFill>
              <a:blip r:embed="rId8"/>
              <a:stretch>
                <a:fillRect/>
              </a:stretch>
            </p:blipFill>
            <p:spPr>
              <a:xfrm>
                <a:off x="8993283" y="2928691"/>
                <a:ext cx="3152158" cy="3609269"/>
              </a:xfrm>
              <a:prstGeom prst="rect">
                <a:avLst/>
              </a:prstGeom>
            </p:spPr>
          </p:pic>
        </mc:Fallback>
      </mc:AlternateContent>
    </p:spTree>
    <p:extLst>
      <p:ext uri="{BB962C8B-B14F-4D97-AF65-F5344CB8AC3E}">
        <p14:creationId xmlns:p14="http://schemas.microsoft.com/office/powerpoint/2010/main" val="192083819"/>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64</TotalTime>
  <Words>580</Words>
  <Application>Microsoft Office PowerPoint</Application>
  <PresentationFormat>ワイド画面</PresentationFormat>
  <Paragraphs>25</Paragraphs>
  <Slides>8</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8</vt:i4>
      </vt:variant>
    </vt:vector>
  </HeadingPairs>
  <TitlesOfParts>
    <vt:vector size="12" baseType="lpstr">
      <vt:lpstr>游ゴシック</vt:lpstr>
      <vt:lpstr>游ゴシック Light</vt:lpstr>
      <vt:lpstr>Arial</vt:lpstr>
      <vt:lpstr>Office テーマ</vt:lpstr>
      <vt:lpstr>PowerPoint プレゼンテーション</vt:lpstr>
      <vt:lpstr>“デダック”</vt:lpstr>
      <vt:lpstr>「ラバーダック・デバッグ」とは</vt:lpstr>
      <vt:lpstr>問題点：</vt:lpstr>
      <vt:lpstr>特徴</vt:lpstr>
      <vt:lpstr>解決策</vt:lpstr>
      <vt:lpstr>今後の展望</vt:lpstr>
      <vt:lpstr>実践動画準備中</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“作品名”</dc:title>
  <dc:creator>中尾 龍矢</dc:creator>
  <cp:lastModifiedBy>paniagua kuroki carlos alejandro</cp:lastModifiedBy>
  <cp:revision>7</cp:revision>
  <dcterms:created xsi:type="dcterms:W3CDTF">2020-11-05T11:12:56Z</dcterms:created>
  <dcterms:modified xsi:type="dcterms:W3CDTF">2020-11-05T16:38:31Z</dcterms:modified>
</cp:coreProperties>
</file>